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22"/>
  </p:notesMasterIdLst>
  <p:handoutMasterIdLst>
    <p:handoutMasterId r:id="rId23"/>
  </p:handoutMasterIdLst>
  <p:sldIdLst>
    <p:sldId id="257" r:id="rId3"/>
    <p:sldId id="261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77" r:id="rId12"/>
    <p:sldId id="286" r:id="rId13"/>
    <p:sldId id="287" r:id="rId14"/>
    <p:sldId id="278" r:id="rId15"/>
    <p:sldId id="290" r:id="rId16"/>
    <p:sldId id="291" r:id="rId17"/>
    <p:sldId id="288" r:id="rId18"/>
    <p:sldId id="289" r:id="rId19"/>
    <p:sldId id="293" r:id="rId20"/>
    <p:sldId id="275" r:id="rId21"/>
  </p:sldIdLst>
  <p:sldSz cx="12192000" cy="6858000"/>
  <p:notesSz cx="9982200" cy="6794500"/>
  <p:embeddedFontLst>
    <p:embeddedFont>
      <p:font typeface="Montserrat ExtraBold" panose="020B0604020202020204" charset="0"/>
      <p:bold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61"/>
            <p14:sldId id="279"/>
            <p14:sldId id="280"/>
            <p14:sldId id="281"/>
            <p14:sldId id="282"/>
            <p14:sldId id="283"/>
            <p14:sldId id="284"/>
            <p14:sldId id="285"/>
            <p14:sldId id="277"/>
            <p14:sldId id="286"/>
            <p14:sldId id="287"/>
            <p14:sldId id="278"/>
            <p14:sldId id="290"/>
            <p14:sldId id="291"/>
            <p14:sldId id="288"/>
            <p14:sldId id="289"/>
            <p14:sldId id="293"/>
            <p14:sldId id="275"/>
          </p14:sldIdLst>
        </p14:section>
        <p14:section name="Seção sem Título" id="{92FE0699-881A-48D0-8E8E-44E02F50048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03CF00"/>
    <a:srgbClr val="FFD622"/>
    <a:srgbClr val="183EFF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26/01/2023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26/01/2023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2540875" y="2228531"/>
            <a:ext cx="7110249" cy="1543023"/>
          </a:xfrm>
        </p:spPr>
        <p:txBody>
          <a:bodyPr/>
          <a:lstStyle/>
          <a:p>
            <a:r>
              <a:rPr lang="pt-BR" dirty="0" smtClean="0">
                <a:latin typeface="Montserrat ExtraBold" panose="00000900000000000000" pitchFamily="2" charset="0"/>
              </a:rPr>
              <a:t>Cadastro de Imunobiológicos na OBM</a:t>
            </a:r>
            <a:endParaRPr lang="pt-BR" dirty="0">
              <a:latin typeface="Montserrat ExtraBold" panose="00000900000000000000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CAD3949-D325-4C02-B6F3-CA7E3C2E1BD9}" type="slidenum">
              <a:rPr lang="pt-BR" smtClean="0"/>
              <a:t>10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74321" y="2202870"/>
            <a:ext cx="7140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VTM – Princípio Ativo Virtual (</a:t>
            </a:r>
            <a:r>
              <a:rPr lang="pt-BR" b="1" i="1" dirty="0">
                <a:solidFill>
                  <a:schemeClr val="bg2">
                    <a:lumMod val="50000"/>
                  </a:schemeClr>
                </a:solidFill>
              </a:rPr>
              <a:t>Virtual </a:t>
            </a:r>
            <a:r>
              <a:rPr lang="pt-BR" b="1" i="1" dirty="0" err="1">
                <a:solidFill>
                  <a:schemeClr val="bg2">
                    <a:lumMod val="50000"/>
                  </a:schemeClr>
                </a:solidFill>
              </a:rPr>
              <a:t>Therapeutic</a:t>
            </a:r>
            <a:r>
              <a:rPr lang="pt-BR" b="1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b="1" i="1" dirty="0" err="1">
                <a:solidFill>
                  <a:schemeClr val="bg2">
                    <a:lumMod val="50000"/>
                  </a:schemeClr>
                </a:solidFill>
              </a:rPr>
              <a:t>Moiety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VTM representa as substâncias formuladas como medicamentos, dissociadas da forma farmacêutica, via de administração, dose ou concentração. </a:t>
            </a:r>
            <a:endParaRPr lang="pt-BR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b="1" dirty="0" smtClean="0">
                <a:solidFill>
                  <a:schemeClr val="bg2">
                    <a:lumMod val="50000"/>
                  </a:schemeClr>
                </a:solidFill>
              </a:rPr>
              <a:t>Vacinas e soros 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– atualizado para as descrições disponíveis no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Simplifier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RNDS (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codesystem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t-BR" dirty="0" err="1" smtClean="0">
                <a:solidFill>
                  <a:schemeClr val="bg2">
                    <a:lumMod val="50000"/>
                  </a:schemeClr>
                </a:solidFill>
              </a:rPr>
              <a:t>Imunobiológico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).</a:t>
            </a:r>
            <a:endParaRPr lang="pt-BR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Nota: Um VTM pode conter uma ou mais 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substâncias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pt-BR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Exemplos: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Atenolol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Tramadol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+ Paracetamol, 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Hidrocortisona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037" y="2086493"/>
            <a:ext cx="3801921" cy="335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1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58" y="1194416"/>
            <a:ext cx="10320385" cy="457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7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53" y="1293861"/>
            <a:ext cx="11058877" cy="414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CAD3949-D325-4C02-B6F3-CA7E3C2E1BD9}" type="slidenum">
              <a:rPr lang="pt-BR" smtClean="0"/>
              <a:t>13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15140" y="1395798"/>
            <a:ext cx="661693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chemeClr val="bg2">
                    <a:lumMod val="50000"/>
                  </a:schemeClr>
                </a:solidFill>
              </a:rPr>
              <a:t>VMP 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– Produto Medicinal Virtual (Virtual Medicinal </a:t>
            </a:r>
            <a:r>
              <a:rPr lang="pt-BR" b="1" dirty="0" err="1">
                <a:solidFill>
                  <a:schemeClr val="bg2">
                    <a:lumMod val="50000"/>
                  </a:schemeClr>
                </a:solidFill>
              </a:rPr>
              <a:t>Product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pt-BR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b="1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O VMP representa um Produto Medicinal Virtual, isto é, um 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medicamento de forma genérica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com sua concentração e forma farmacêutica, sem informação a respeito da marca comercial ou da empresa detentora do registro.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pt-BR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O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VMP é o principal componente da OBM, uma vez que possui os relacionamentos com as formas farmacêuticas, vias de administração, ingredientes, necessidade de controle especial e vínculos com as extensões nacionais, tais como se o medicamento faz parte da RENAME e respectivo código </a:t>
            </a:r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CATMAT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pt-BR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Exemplo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Captopril 25mg comprimido. 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36" y="1805370"/>
            <a:ext cx="4215907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0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093" y="1121720"/>
            <a:ext cx="9489545" cy="45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05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4" y="1489090"/>
            <a:ext cx="10570931" cy="37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1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82" y="1334593"/>
            <a:ext cx="10472073" cy="389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4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33" y="1233937"/>
            <a:ext cx="10969095" cy="446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00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smtClean="0"/>
              <a:t>Próximos passos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t-BR" dirty="0" smtClean="0"/>
              <a:t>Realizar o cadastro das tabelas seguintes na hierarquia da OBM: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VMPP – Produto Medicinal Virtual com </a:t>
            </a:r>
            <a:r>
              <a:rPr lang="pt-BR" dirty="0" smtClean="0"/>
              <a:t>Apresentação;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AMP – Produto Medicinal </a:t>
            </a:r>
            <a:r>
              <a:rPr lang="pt-BR" dirty="0" smtClean="0"/>
              <a:t>Comercial;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AMPP – Produto Medicinal Comercial com </a:t>
            </a:r>
            <a:r>
              <a:rPr lang="pt-BR" dirty="0" smtClean="0"/>
              <a:t>Apresentação.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13" y="1810150"/>
            <a:ext cx="5910867" cy="354746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123113" y="2452255"/>
            <a:ext cx="756458" cy="18537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366655" y="3971437"/>
            <a:ext cx="457200" cy="675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056910" y="4148775"/>
            <a:ext cx="495992" cy="1146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24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713" y="473826"/>
            <a:ext cx="8982387" cy="539086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070764" y="1546167"/>
            <a:ext cx="640080" cy="906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223163" y="640079"/>
            <a:ext cx="1377141" cy="5652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679769" y="1521228"/>
            <a:ext cx="933796" cy="3092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8553798" y="3460865"/>
            <a:ext cx="1047402" cy="529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232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CAD3949-D325-4C02-B6F3-CA7E3C2E1BD9}" type="slidenum">
              <a:rPr lang="pt-BR" smtClean="0"/>
              <a:t>3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631766" y="1520498"/>
            <a:ext cx="661693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chemeClr val="bg2">
                    <a:lumMod val="50000"/>
                  </a:schemeClr>
                </a:solidFill>
              </a:rPr>
              <a:t>Tabela Ingredientes</a:t>
            </a:r>
            <a:endParaRPr lang="pt-BR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b="1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Aponta os ingredientes disponíveis na OBM.</a:t>
            </a:r>
          </a:p>
          <a:p>
            <a:pPr algn="just"/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Foram incluídos todos os produtos que constam na última versão da DCB (Denominação Comum Brasileira*) – versão 09/12/2022.</a:t>
            </a:r>
          </a:p>
          <a:p>
            <a:pPr algn="just"/>
            <a:endParaRPr lang="pt-BR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Exemplo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Captopril </a:t>
            </a:r>
          </a:p>
          <a:p>
            <a:pPr algn="just"/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* </a:t>
            </a:r>
            <a:r>
              <a:rPr lang="pt-BR" sz="1400" dirty="0">
                <a:solidFill>
                  <a:schemeClr val="accent6"/>
                </a:solidFill>
              </a:rPr>
              <a:t>Denominação Comum Brasileira (DCB) é a denominação do fármaco ou princípio farmacologicamente ativo aprovada pelo órgão federal responsável pela vigilância sanitária (Lei </a:t>
            </a:r>
            <a:r>
              <a:rPr lang="pt-BR" sz="1400" dirty="0" err="1">
                <a:solidFill>
                  <a:schemeClr val="accent6"/>
                </a:solidFill>
              </a:rPr>
              <a:t>n.°</a:t>
            </a:r>
            <a:r>
              <a:rPr lang="pt-BR" sz="1400" dirty="0">
                <a:solidFill>
                  <a:schemeClr val="accent6"/>
                </a:solidFill>
              </a:rPr>
              <a:t> 9.787/1999). Atualmente, com o advento do registro eletrônico, adquiriu uma concepção mais ampla e inclui também a denominação de insumos inativos, soros </a:t>
            </a:r>
            <a:r>
              <a:rPr lang="pt-BR" sz="1400" dirty="0" err="1">
                <a:solidFill>
                  <a:schemeClr val="accent6"/>
                </a:solidFill>
              </a:rPr>
              <a:t>hiperimunes</a:t>
            </a:r>
            <a:r>
              <a:rPr lang="pt-BR" sz="1400" dirty="0">
                <a:solidFill>
                  <a:schemeClr val="accent6"/>
                </a:solidFill>
              </a:rPr>
              <a:t> e vacinas, </a:t>
            </a:r>
            <a:r>
              <a:rPr lang="pt-BR" sz="1400" dirty="0" err="1">
                <a:solidFill>
                  <a:schemeClr val="accent6"/>
                </a:solidFill>
              </a:rPr>
              <a:t>radiofármacos</a:t>
            </a:r>
            <a:r>
              <a:rPr lang="pt-BR" sz="1400" dirty="0">
                <a:solidFill>
                  <a:schemeClr val="accent6"/>
                </a:solidFill>
              </a:rPr>
              <a:t>, plantas medicinais, substâncias homeopáticas e biológicas.</a:t>
            </a:r>
            <a:endParaRPr lang="pt-BR" sz="1400" dirty="0">
              <a:solidFill>
                <a:schemeClr val="accent6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213" y="3090218"/>
            <a:ext cx="18192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71" y="1014153"/>
            <a:ext cx="9708059" cy="47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26" y="1037082"/>
            <a:ext cx="9792585" cy="47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21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24" y="1074823"/>
            <a:ext cx="10103350" cy="47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8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2CAD3949-D325-4C02-B6F3-CA7E3C2E1BD9}" type="slidenum">
              <a:rPr lang="pt-BR" smtClean="0"/>
              <a:t>7</a:t>
            </a:fld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714893" y="1875963"/>
            <a:ext cx="66169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 smtClean="0">
                <a:solidFill>
                  <a:schemeClr val="bg2">
                    <a:lumMod val="50000"/>
                  </a:schemeClr>
                </a:solidFill>
              </a:rPr>
              <a:t>Tabela Indústrias Farmacêuticas (Fabricantes)</a:t>
            </a:r>
            <a:endParaRPr lang="pt-BR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b="1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Aponta os fabricantes disponíveis na OBM.</a:t>
            </a:r>
          </a:p>
          <a:p>
            <a:pPr algn="just"/>
            <a:endParaRPr lang="pt-BR" dirty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Foram incluídos todos os fabricantes listados na lista de preços de medicamentos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, disponibilizada pela CMED (Câmara de Regulação do Mercado de 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Medicamentos - ANVISA)</a:t>
            </a:r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 – versão 03/01/2023.</a:t>
            </a:r>
          </a:p>
          <a:p>
            <a:pPr algn="just"/>
            <a:endParaRPr lang="pt-BR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r>
              <a:rPr lang="pt-BR" dirty="0" smtClean="0">
                <a:solidFill>
                  <a:schemeClr val="bg2">
                    <a:lumMod val="50000"/>
                  </a:schemeClr>
                </a:solidFill>
              </a:rPr>
              <a:t>Exemplo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INSTITUTO VITAL BRAZIL S.A. </a:t>
            </a:r>
            <a:endParaRPr lang="pt-BR" dirty="0" smtClean="0">
              <a:solidFill>
                <a:schemeClr val="bg2">
                  <a:lumMod val="50000"/>
                </a:schemeClr>
              </a:solidFill>
            </a:endParaRPr>
          </a:p>
          <a:p>
            <a:pPr algn="just"/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856" y="2821737"/>
            <a:ext cx="16668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2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33" y="1050574"/>
            <a:ext cx="9974792" cy="477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5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9" y="1687699"/>
            <a:ext cx="11107102" cy="33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0666"/>
      </p:ext>
    </p:extLst>
  </p:cSld>
  <p:clrMapOvr>
    <a:masterClrMapping/>
  </p:clrMapOvr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es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369</Words>
  <Application>Microsoft Office PowerPoint</Application>
  <PresentationFormat>Widescreen</PresentationFormat>
  <Paragraphs>42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Courier New</vt:lpstr>
      <vt:lpstr>Montserrat ExtraBold</vt:lpstr>
      <vt:lpstr>Calibri</vt:lpstr>
      <vt:lpstr>Montserrat</vt:lpstr>
      <vt:lpstr>Roboto</vt:lpstr>
      <vt:lpstr>Arial</vt:lpstr>
      <vt:lpstr>Lâmina de Abertura</vt:lpstr>
      <vt:lpstr>Lâmina de Abertura e final</vt:lpstr>
      <vt:lpstr>Cadastro de Imunobiológicos na OBM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Robson Willian de Melo Matos</cp:lastModifiedBy>
  <cp:revision>66</cp:revision>
  <cp:lastPrinted>2021-05-27T13:54:16Z</cp:lastPrinted>
  <dcterms:created xsi:type="dcterms:W3CDTF">2021-05-25T14:48:35Z</dcterms:created>
  <dcterms:modified xsi:type="dcterms:W3CDTF">2023-01-26T12:55:24Z</dcterms:modified>
</cp:coreProperties>
</file>